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7" r:id="rId3"/>
    <p:sldId id="260" r:id="rId4"/>
    <p:sldId id="256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675"/>
    <a:srgbClr val="FFF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6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8820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749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6761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2220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3902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3232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0737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1952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2813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3829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5670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8292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829DD6-B2B3-173F-455C-426587D1D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C366F81B-1225-5FD7-026B-BC2A46C7A2A5}"/>
              </a:ext>
            </a:extLst>
          </p:cNvPr>
          <p:cNvSpPr txBox="1"/>
          <p:nvPr/>
        </p:nvSpPr>
        <p:spPr>
          <a:xfrm>
            <a:off x="1645589" y="1851645"/>
            <a:ext cx="6614822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9900" dirty="0">
                <a:latin typeface="Lyon Text Regular" panose="02000503070000020004" pitchFamily="50" charset="0"/>
              </a:rPr>
              <a:t>Tiger</a:t>
            </a:r>
          </a:p>
        </p:txBody>
      </p:sp>
      <p:sp>
        <p:nvSpPr>
          <p:cNvPr id="93" name="Textfeld 92">
            <a:extLst>
              <a:ext uri="{FF2B5EF4-FFF2-40B4-BE49-F238E27FC236}">
                <a16:creationId xmlns:a16="http://schemas.microsoft.com/office/drawing/2014/main" id="{7264F5F4-9CA9-0395-F22B-1F02F62C19A5}"/>
              </a:ext>
            </a:extLst>
          </p:cNvPr>
          <p:cNvSpPr txBox="1"/>
          <p:nvPr/>
        </p:nvSpPr>
        <p:spPr>
          <a:xfrm rot="16200000">
            <a:off x="-582029" y="5825582"/>
            <a:ext cx="1453940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dirty="0">
                <a:latin typeface="Lyon Text Regular" panose="02000503070000020004" pitchFamily="50" charset="0"/>
              </a:rPr>
              <a:t>© Team Gesundheit GmbH 2026</a:t>
            </a: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8C6180B5-C0B4-10E3-83BB-A603626FC2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383323"/>
              </p:ext>
            </p:extLst>
          </p:nvPr>
        </p:nvGraphicFramePr>
        <p:xfrm>
          <a:off x="245174" y="120394"/>
          <a:ext cx="3131483" cy="389128"/>
        </p:xfrm>
        <a:graphic>
          <a:graphicData uri="http://schemas.openxmlformats.org/drawingml/2006/table">
            <a:tbl>
              <a:tblPr firstRow="1" firstCol="1" bandRow="1"/>
              <a:tblGrid>
                <a:gridCol w="3131483">
                  <a:extLst>
                    <a:ext uri="{9D8B030D-6E8A-4147-A177-3AD203B41FA5}">
                      <a16:colId xmlns:a16="http://schemas.microsoft.com/office/drawing/2014/main" val="1611793249"/>
                    </a:ext>
                  </a:extLst>
                </a:gridCol>
              </a:tblGrid>
              <a:tr h="150207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buNone/>
                      </a:pPr>
                      <a:r>
                        <a:rPr lang="de-DE" sz="700" cap="all" dirty="0">
                          <a:solidFill>
                            <a:srgbClr val="28717D"/>
                          </a:solidFill>
                          <a:effectLst/>
                          <a:latin typeface="Ciutadella Rounded Regular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UNTERRICHTSIMPULSE </a:t>
                      </a:r>
                      <a:r>
                        <a:rPr lang="de-DE" sz="700" cap="all" dirty="0" err="1">
                          <a:solidFill>
                            <a:srgbClr val="28717D"/>
                          </a:solidFill>
                          <a:effectLst/>
                          <a:latin typeface="Ciutadella Rounded Regular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stark:zusammen</a:t>
                      </a:r>
                      <a:endParaRPr lang="de-DE" sz="1200" cap="all" dirty="0">
                        <a:solidFill>
                          <a:srgbClr val="28717D"/>
                        </a:solidFill>
                        <a:effectLst/>
                        <a:latin typeface="Ciutadella Rounded Regular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9922304"/>
                  </a:ext>
                </a:extLst>
              </a:tr>
              <a:tr h="150207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buNone/>
                      </a:pPr>
                      <a:r>
                        <a:rPr lang="de-DE" sz="700" cap="all" dirty="0">
                          <a:solidFill>
                            <a:srgbClr val="28717D"/>
                          </a:solidFill>
                          <a:effectLst/>
                          <a:latin typeface="Ciutadella Rounded Regular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Thema 1: Gefühle checken: Einsamkeit verstehen – gemeinsam hinschauen</a:t>
                      </a:r>
                      <a:endParaRPr lang="de-DE" sz="1200" cap="all" dirty="0">
                        <a:solidFill>
                          <a:srgbClr val="28717D"/>
                        </a:solidFill>
                        <a:effectLst/>
                        <a:latin typeface="Ciutadella Rounded Regular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1855863"/>
                  </a:ext>
                </a:extLst>
              </a:tr>
            </a:tbl>
          </a:graphicData>
        </a:graphic>
      </p:graphicFrame>
      <p:pic>
        <p:nvPicPr>
          <p:cNvPr id="3" name="Grafik 2" descr="Ein Bild, das Schrift, Grafiken, Grafikdesign, Poster enthält.&#10;&#10;KI-generierte Inhalte können fehlerhaft sein.">
            <a:extLst>
              <a:ext uri="{FF2B5EF4-FFF2-40B4-BE49-F238E27FC236}">
                <a16:creationId xmlns:a16="http://schemas.microsoft.com/office/drawing/2014/main" id="{C1C7C049-C7B2-5C8A-70CE-21A04E9ACC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0322" y="205420"/>
            <a:ext cx="1144256" cy="38498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Ein Bild, das Schrift, Grafiken, Design, Text enthält.&#10;&#10;KI-generierte Inhalte können fehlerhaft sein.">
            <a:extLst>
              <a:ext uri="{FF2B5EF4-FFF2-40B4-BE49-F238E27FC236}">
                <a16:creationId xmlns:a16="http://schemas.microsoft.com/office/drawing/2014/main" id="{5D3EFAE2-8C41-518F-DEB4-F3A75454AD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4464" y="202793"/>
            <a:ext cx="486362" cy="379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90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5BD129-D98C-08D9-8125-EC943B17E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2A83179D-B9AA-9DA1-2543-0953B84A4A28}"/>
              </a:ext>
            </a:extLst>
          </p:cNvPr>
          <p:cNvSpPr txBox="1"/>
          <p:nvPr/>
        </p:nvSpPr>
        <p:spPr>
          <a:xfrm>
            <a:off x="1645589" y="1851645"/>
            <a:ext cx="6614822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9900" dirty="0">
                <a:latin typeface="Lyon Text Regular" panose="02000503070000020004" pitchFamily="50" charset="0"/>
              </a:rPr>
              <a:t>Biber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A3F796EB-60B9-56A3-C9D2-9D9EA6909D77}"/>
              </a:ext>
            </a:extLst>
          </p:cNvPr>
          <p:cNvSpPr txBox="1"/>
          <p:nvPr/>
        </p:nvSpPr>
        <p:spPr>
          <a:xfrm rot="16200000">
            <a:off x="-582029" y="5825582"/>
            <a:ext cx="1453940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dirty="0">
                <a:latin typeface="Lyon Text Regular" panose="02000503070000020004" pitchFamily="50" charset="0"/>
              </a:rPr>
              <a:t>© Team Gesundheit GmbH 2026</a:t>
            </a: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0F05C5AE-57F3-EB05-5102-EDC63EF5C5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243730"/>
              </p:ext>
            </p:extLst>
          </p:nvPr>
        </p:nvGraphicFramePr>
        <p:xfrm>
          <a:off x="245174" y="120394"/>
          <a:ext cx="3131483" cy="389128"/>
        </p:xfrm>
        <a:graphic>
          <a:graphicData uri="http://schemas.openxmlformats.org/drawingml/2006/table">
            <a:tbl>
              <a:tblPr firstRow="1" firstCol="1" bandRow="1"/>
              <a:tblGrid>
                <a:gridCol w="3131483">
                  <a:extLst>
                    <a:ext uri="{9D8B030D-6E8A-4147-A177-3AD203B41FA5}">
                      <a16:colId xmlns:a16="http://schemas.microsoft.com/office/drawing/2014/main" val="1611793249"/>
                    </a:ext>
                  </a:extLst>
                </a:gridCol>
              </a:tblGrid>
              <a:tr h="150207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buNone/>
                      </a:pPr>
                      <a:r>
                        <a:rPr lang="de-DE" sz="700" cap="all" dirty="0">
                          <a:solidFill>
                            <a:srgbClr val="28717D"/>
                          </a:solidFill>
                          <a:effectLst/>
                          <a:latin typeface="Ciutadella Rounded Regular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UNTERRICHTSIMPULSE </a:t>
                      </a:r>
                      <a:r>
                        <a:rPr lang="de-DE" sz="700" cap="all" dirty="0" err="1">
                          <a:solidFill>
                            <a:srgbClr val="28717D"/>
                          </a:solidFill>
                          <a:effectLst/>
                          <a:latin typeface="Ciutadella Rounded Regular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stark:zusammen</a:t>
                      </a:r>
                      <a:endParaRPr lang="de-DE" sz="1200" cap="all" dirty="0">
                        <a:solidFill>
                          <a:srgbClr val="28717D"/>
                        </a:solidFill>
                        <a:effectLst/>
                        <a:latin typeface="Ciutadella Rounded Regular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9922304"/>
                  </a:ext>
                </a:extLst>
              </a:tr>
              <a:tr h="150207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buNone/>
                      </a:pPr>
                      <a:r>
                        <a:rPr lang="de-DE" sz="700" cap="all" dirty="0">
                          <a:solidFill>
                            <a:srgbClr val="28717D"/>
                          </a:solidFill>
                          <a:effectLst/>
                          <a:latin typeface="Ciutadella Rounded Regular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Thema 1: Gefühle checken: Einsamkeit verstehen – gemeinsam hinschauen</a:t>
                      </a:r>
                      <a:endParaRPr lang="de-DE" sz="1200" cap="all" dirty="0">
                        <a:solidFill>
                          <a:srgbClr val="28717D"/>
                        </a:solidFill>
                        <a:effectLst/>
                        <a:latin typeface="Ciutadella Rounded Regular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1855863"/>
                  </a:ext>
                </a:extLst>
              </a:tr>
            </a:tbl>
          </a:graphicData>
        </a:graphic>
      </p:graphicFrame>
      <p:pic>
        <p:nvPicPr>
          <p:cNvPr id="4" name="Grafik 3" descr="Ein Bild, das Schrift, Grafiken, Grafikdesign, Poster enthält.&#10;&#10;KI-generierte Inhalte können fehlerhaft sein.">
            <a:extLst>
              <a:ext uri="{FF2B5EF4-FFF2-40B4-BE49-F238E27FC236}">
                <a16:creationId xmlns:a16="http://schemas.microsoft.com/office/drawing/2014/main" id="{B34901E3-710A-96DA-053F-B78CCCCB5D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0322" y="205420"/>
            <a:ext cx="1144256" cy="38498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rafik 5" descr="Ein Bild, das Schrift, Grafiken, Design, Text enthält.&#10;&#10;KI-generierte Inhalte können fehlerhaft sein.">
            <a:extLst>
              <a:ext uri="{FF2B5EF4-FFF2-40B4-BE49-F238E27FC236}">
                <a16:creationId xmlns:a16="http://schemas.microsoft.com/office/drawing/2014/main" id="{B12DE4C2-AA46-F58C-5FD0-F2CEAB2D28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4464" y="202793"/>
            <a:ext cx="486362" cy="379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007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82841-7C03-BC1F-3BB3-05162E9CF9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E8BA341F-A570-A98B-55C4-B5780CE43A92}"/>
              </a:ext>
            </a:extLst>
          </p:cNvPr>
          <p:cNvSpPr txBox="1"/>
          <p:nvPr/>
        </p:nvSpPr>
        <p:spPr>
          <a:xfrm>
            <a:off x="1645589" y="1851645"/>
            <a:ext cx="6614822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9900" dirty="0">
                <a:latin typeface="Lyon Text Regular" panose="02000503070000020004" pitchFamily="50" charset="0"/>
              </a:rPr>
              <a:t>Wolf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9256E9D8-AF5C-70EE-9F7E-14A6E6601B97}"/>
              </a:ext>
            </a:extLst>
          </p:cNvPr>
          <p:cNvSpPr txBox="1"/>
          <p:nvPr/>
        </p:nvSpPr>
        <p:spPr>
          <a:xfrm rot="16200000">
            <a:off x="-582029" y="5825582"/>
            <a:ext cx="1453940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dirty="0">
                <a:latin typeface="Lyon Text Regular" panose="02000503070000020004" pitchFamily="50" charset="0"/>
              </a:rPr>
              <a:t>© Team Gesundheit GmbH 2026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2F4C906F-9C67-91B0-0FDF-6AFCB78045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890789"/>
              </p:ext>
            </p:extLst>
          </p:nvPr>
        </p:nvGraphicFramePr>
        <p:xfrm>
          <a:off x="245174" y="120394"/>
          <a:ext cx="3131483" cy="389128"/>
        </p:xfrm>
        <a:graphic>
          <a:graphicData uri="http://schemas.openxmlformats.org/drawingml/2006/table">
            <a:tbl>
              <a:tblPr firstRow="1" firstCol="1" bandRow="1"/>
              <a:tblGrid>
                <a:gridCol w="3131483">
                  <a:extLst>
                    <a:ext uri="{9D8B030D-6E8A-4147-A177-3AD203B41FA5}">
                      <a16:colId xmlns:a16="http://schemas.microsoft.com/office/drawing/2014/main" val="1611793249"/>
                    </a:ext>
                  </a:extLst>
                </a:gridCol>
              </a:tblGrid>
              <a:tr h="150207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buNone/>
                      </a:pPr>
                      <a:r>
                        <a:rPr lang="de-DE" sz="700" cap="all" dirty="0">
                          <a:solidFill>
                            <a:srgbClr val="28717D"/>
                          </a:solidFill>
                          <a:effectLst/>
                          <a:latin typeface="Ciutadella Rounded Regular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UNTERRICHTSIMPULSE </a:t>
                      </a:r>
                      <a:r>
                        <a:rPr lang="de-DE" sz="700" cap="all" dirty="0" err="1">
                          <a:solidFill>
                            <a:srgbClr val="28717D"/>
                          </a:solidFill>
                          <a:effectLst/>
                          <a:latin typeface="Ciutadella Rounded Regular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stark:zusammen</a:t>
                      </a:r>
                      <a:endParaRPr lang="de-DE" sz="1200" cap="all" dirty="0">
                        <a:solidFill>
                          <a:srgbClr val="28717D"/>
                        </a:solidFill>
                        <a:effectLst/>
                        <a:latin typeface="Ciutadella Rounded Regular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9922304"/>
                  </a:ext>
                </a:extLst>
              </a:tr>
              <a:tr h="150207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buNone/>
                      </a:pPr>
                      <a:r>
                        <a:rPr lang="de-DE" sz="700" cap="all" dirty="0">
                          <a:solidFill>
                            <a:srgbClr val="28717D"/>
                          </a:solidFill>
                          <a:effectLst/>
                          <a:latin typeface="Ciutadella Rounded Regular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Thema 1: Gefühle checken: Einsamkeit verstehen – gemeinsam hinschauen</a:t>
                      </a:r>
                      <a:endParaRPr lang="de-DE" sz="1200" cap="all" dirty="0">
                        <a:solidFill>
                          <a:srgbClr val="28717D"/>
                        </a:solidFill>
                        <a:effectLst/>
                        <a:latin typeface="Ciutadella Rounded Regular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1855863"/>
                  </a:ext>
                </a:extLst>
              </a:tr>
            </a:tbl>
          </a:graphicData>
        </a:graphic>
      </p:graphicFrame>
      <p:pic>
        <p:nvPicPr>
          <p:cNvPr id="5" name="Grafik 4" descr="Ein Bild, das Schrift, Grafiken, Grafikdesign, Poster enthält.&#10;&#10;KI-generierte Inhalte können fehlerhaft sein.">
            <a:extLst>
              <a:ext uri="{FF2B5EF4-FFF2-40B4-BE49-F238E27FC236}">
                <a16:creationId xmlns:a16="http://schemas.microsoft.com/office/drawing/2014/main" id="{AAA71F63-9E40-A5C4-7396-13F3E52A7A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0322" y="205420"/>
            <a:ext cx="1144256" cy="38498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rafik 5" descr="Ein Bild, das Schrift, Grafiken, Design, Text enthält.&#10;&#10;KI-generierte Inhalte können fehlerhaft sein.">
            <a:extLst>
              <a:ext uri="{FF2B5EF4-FFF2-40B4-BE49-F238E27FC236}">
                <a16:creationId xmlns:a16="http://schemas.microsoft.com/office/drawing/2014/main" id="{057998A2-060F-3D32-484A-1A7308F6B7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4464" y="202793"/>
            <a:ext cx="486362" cy="379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976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6C6446C7-B345-FABE-5D1A-8A195A5BC93A}"/>
              </a:ext>
            </a:extLst>
          </p:cNvPr>
          <p:cNvSpPr txBox="1"/>
          <p:nvPr/>
        </p:nvSpPr>
        <p:spPr>
          <a:xfrm>
            <a:off x="1645589" y="1851645"/>
            <a:ext cx="6614822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9900" dirty="0">
                <a:latin typeface="Lyon Text Regular" panose="02000503070000020004" pitchFamily="50" charset="0"/>
              </a:rPr>
              <a:t>Zebra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DB885D2B-8030-D47D-851A-1603AAE409D4}"/>
              </a:ext>
            </a:extLst>
          </p:cNvPr>
          <p:cNvSpPr txBox="1"/>
          <p:nvPr/>
        </p:nvSpPr>
        <p:spPr>
          <a:xfrm rot="16200000">
            <a:off x="-582029" y="5825582"/>
            <a:ext cx="1453940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dirty="0">
                <a:latin typeface="Lyon Text Regular" panose="02000503070000020004" pitchFamily="50" charset="0"/>
              </a:rPr>
              <a:t>© Team Gesundheit GmbH 2026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587FE375-E5AD-5EC2-5196-86D12A00AE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419878"/>
              </p:ext>
            </p:extLst>
          </p:nvPr>
        </p:nvGraphicFramePr>
        <p:xfrm>
          <a:off x="245174" y="120394"/>
          <a:ext cx="3131483" cy="389128"/>
        </p:xfrm>
        <a:graphic>
          <a:graphicData uri="http://schemas.openxmlformats.org/drawingml/2006/table">
            <a:tbl>
              <a:tblPr firstRow="1" firstCol="1" bandRow="1"/>
              <a:tblGrid>
                <a:gridCol w="3131483">
                  <a:extLst>
                    <a:ext uri="{9D8B030D-6E8A-4147-A177-3AD203B41FA5}">
                      <a16:colId xmlns:a16="http://schemas.microsoft.com/office/drawing/2014/main" val="1611793249"/>
                    </a:ext>
                  </a:extLst>
                </a:gridCol>
              </a:tblGrid>
              <a:tr h="150207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buNone/>
                      </a:pPr>
                      <a:r>
                        <a:rPr lang="de-DE" sz="700" cap="all" dirty="0">
                          <a:solidFill>
                            <a:srgbClr val="28717D"/>
                          </a:solidFill>
                          <a:effectLst/>
                          <a:latin typeface="Ciutadella Rounded Regular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UNTERRICHTSIMPULSE </a:t>
                      </a:r>
                      <a:r>
                        <a:rPr lang="de-DE" sz="700" cap="all" dirty="0" err="1">
                          <a:solidFill>
                            <a:srgbClr val="28717D"/>
                          </a:solidFill>
                          <a:effectLst/>
                          <a:latin typeface="Ciutadella Rounded Regular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stark:zusammen</a:t>
                      </a:r>
                      <a:endParaRPr lang="de-DE" sz="1200" cap="all" dirty="0">
                        <a:solidFill>
                          <a:srgbClr val="28717D"/>
                        </a:solidFill>
                        <a:effectLst/>
                        <a:latin typeface="Ciutadella Rounded Regular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9922304"/>
                  </a:ext>
                </a:extLst>
              </a:tr>
              <a:tr h="150207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buNone/>
                      </a:pPr>
                      <a:r>
                        <a:rPr lang="de-DE" sz="700" cap="all" dirty="0">
                          <a:solidFill>
                            <a:srgbClr val="28717D"/>
                          </a:solidFill>
                          <a:effectLst/>
                          <a:latin typeface="Ciutadella Rounded Regular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Thema 1: Gefühle checken: Einsamkeit verstehen – gemeinsam hinschauen</a:t>
                      </a:r>
                      <a:endParaRPr lang="de-DE" sz="1200" cap="all" dirty="0">
                        <a:solidFill>
                          <a:srgbClr val="28717D"/>
                        </a:solidFill>
                        <a:effectLst/>
                        <a:latin typeface="Ciutadella Rounded Regular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1855863"/>
                  </a:ext>
                </a:extLst>
              </a:tr>
            </a:tbl>
          </a:graphicData>
        </a:graphic>
      </p:graphicFrame>
      <p:pic>
        <p:nvPicPr>
          <p:cNvPr id="5" name="Grafik 4" descr="Ein Bild, das Schrift, Grafiken, Grafikdesign, Poster enthält.&#10;&#10;KI-generierte Inhalte können fehlerhaft sein.">
            <a:extLst>
              <a:ext uri="{FF2B5EF4-FFF2-40B4-BE49-F238E27FC236}">
                <a16:creationId xmlns:a16="http://schemas.microsoft.com/office/drawing/2014/main" id="{CECE6163-BA1F-A8F1-809E-F48437981E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0322" y="205420"/>
            <a:ext cx="1144256" cy="38498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rafik 5" descr="Ein Bild, das Schrift, Grafiken, Design, Text enthält.&#10;&#10;KI-generierte Inhalte können fehlerhaft sein.">
            <a:extLst>
              <a:ext uri="{FF2B5EF4-FFF2-40B4-BE49-F238E27FC236}">
                <a16:creationId xmlns:a16="http://schemas.microsoft.com/office/drawing/2014/main" id="{276731C0-8421-ACB0-5264-B84906C1C8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4464" y="202793"/>
            <a:ext cx="486362" cy="379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113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59832E84E3DDC4A92410567A91D91BC" ma:contentTypeVersion="4" ma:contentTypeDescription="Ein neues Dokument erstellen." ma:contentTypeScope="" ma:versionID="1729d4b014284f2dfe013fb8e8a71cbb">
  <xsd:schema xmlns:xsd="http://www.w3.org/2001/XMLSchema" xmlns:xs="http://www.w3.org/2001/XMLSchema" xmlns:p="http://schemas.microsoft.com/office/2006/metadata/properties" xmlns:ns2="1d025871-072b-4f5f-99d6-7ebdffff783d" targetNamespace="http://schemas.microsoft.com/office/2006/metadata/properties" ma:root="true" ma:fieldsID="9b44b517e7eda8be5981369a48c032dd" ns2:_="">
    <xsd:import namespace="1d025871-072b-4f5f-99d6-7ebdffff78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025871-072b-4f5f-99d6-7ebdffff78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AE57673-7BB0-4BFC-8E51-D72997F11118}"/>
</file>

<file path=customXml/itemProps2.xml><?xml version="1.0" encoding="utf-8"?>
<ds:datastoreItem xmlns:ds="http://schemas.openxmlformats.org/officeDocument/2006/customXml" ds:itemID="{0A2A7682-C609-48E3-87E9-6B5959D24864}"/>
</file>

<file path=customXml/itemProps3.xml><?xml version="1.0" encoding="utf-8"?>
<ds:datastoreItem xmlns:ds="http://schemas.openxmlformats.org/officeDocument/2006/customXml" ds:itemID="{3242BE0C-15BE-4F17-AD2F-B0FFE2A5EED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84</Words>
  <Application>Microsoft Office PowerPoint</Application>
  <PresentationFormat>A4-Papier (210 x 297 mm)</PresentationFormat>
  <Paragraphs>16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Ciutadella Rounded Regular</vt:lpstr>
      <vt:lpstr>Lyon Text Regular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Brenner, Julia</dc:creator>
  <cp:lastModifiedBy>Schrader, Maja</cp:lastModifiedBy>
  <cp:revision>6</cp:revision>
  <dcterms:created xsi:type="dcterms:W3CDTF">2026-02-16T07:41:15Z</dcterms:created>
  <dcterms:modified xsi:type="dcterms:W3CDTF">2026-03-12T08:38:00Z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0x010100559832E84E3DDC4A92410567A91D91BC</vt:lpwstr>
  </property>
</Properties>
</file>